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10" r:id="rId2"/>
    <p:sldMasterId id="2147483769" r:id="rId3"/>
  </p:sldMasterIdLst>
  <p:notesMasterIdLst>
    <p:notesMasterId r:id="rId19"/>
  </p:notesMasterIdLst>
  <p:sldIdLst>
    <p:sldId id="581" r:id="rId4"/>
    <p:sldId id="510" r:id="rId5"/>
    <p:sldId id="569" r:id="rId6"/>
    <p:sldId id="565" r:id="rId7"/>
    <p:sldId id="566" r:id="rId8"/>
    <p:sldId id="517" r:id="rId9"/>
    <p:sldId id="579" r:id="rId10"/>
    <p:sldId id="567" r:id="rId11"/>
    <p:sldId id="580" r:id="rId12"/>
    <p:sldId id="568" r:id="rId13"/>
    <p:sldId id="543" r:id="rId14"/>
    <p:sldId id="576" r:id="rId15"/>
    <p:sldId id="507" r:id="rId16"/>
    <p:sldId id="501" r:id="rId17"/>
    <p:sldId id="582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黑体" pitchFamily="49" charset="-122"/>
      <p:regular r:id="rId24"/>
    </p:embeddedFont>
    <p:embeddedFont>
      <p:font typeface="楷体" pitchFamily="49" charset="-122"/>
      <p:regular r:id="rId25"/>
    </p:embeddedFont>
    <p:embeddedFont>
      <p:font typeface="幼圆" pitchFamily="49" charset="-122"/>
      <p:regular r:id="rId26"/>
    </p:embeddedFont>
    <p:embeddedFont>
      <p:font typeface="微软雅黑" pitchFamily="34" charset="-122"/>
      <p:regular r:id="rId27"/>
      <p:bold r:id="rId28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FF0000"/>
    <a:srgbClr val="0000FF"/>
    <a:srgbClr val="33CC33"/>
    <a:srgbClr val="CC9900"/>
    <a:srgbClr val="FF9933"/>
    <a:srgbClr val="AFF22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72" y="-17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1667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484518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83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23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1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74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63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40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09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85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3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8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42300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2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04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37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84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1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25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43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52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4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57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83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10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24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02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29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95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10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99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4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29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22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8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17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74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39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61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16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000978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5310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8536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0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1239512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764543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6228050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410095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265816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10757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1152018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7978946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4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76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99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40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658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9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20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32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70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63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46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9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6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75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0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63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76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1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9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26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64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58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2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75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3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1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7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78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383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9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35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0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15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924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19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9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49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3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9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46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71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49418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80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90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0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29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91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53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04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03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09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25003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31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36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67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87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71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3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6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81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92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99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88039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04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00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4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37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95358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1882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54602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93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15445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28794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143256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93200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572456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54550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37997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292619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71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831915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76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197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63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69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55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12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26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53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00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09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1235416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41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93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77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47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2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0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17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96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4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80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slideLayout" Target="../slideLayouts/slideLayout154.xml"/><Relationship Id="rId26" Type="http://schemas.openxmlformats.org/officeDocument/2006/relationships/slideLayout" Target="../slideLayouts/slideLayout162.xml"/><Relationship Id="rId39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57.xml"/><Relationship Id="rId34" Type="http://schemas.openxmlformats.org/officeDocument/2006/relationships/slideLayout" Target="../slideLayouts/slideLayout17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5" Type="http://schemas.openxmlformats.org/officeDocument/2006/relationships/slideLayout" Target="../slideLayouts/slideLayout161.xml"/><Relationship Id="rId33" Type="http://schemas.openxmlformats.org/officeDocument/2006/relationships/slideLayout" Target="../slideLayouts/slideLayout169.xml"/><Relationship Id="rId38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20" Type="http://schemas.openxmlformats.org/officeDocument/2006/relationships/slideLayout" Target="../slideLayouts/slideLayout156.xml"/><Relationship Id="rId29" Type="http://schemas.openxmlformats.org/officeDocument/2006/relationships/slideLayout" Target="../slideLayouts/slideLayout165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24" Type="http://schemas.openxmlformats.org/officeDocument/2006/relationships/slideLayout" Target="../slideLayouts/slideLayout160.xml"/><Relationship Id="rId32" Type="http://schemas.openxmlformats.org/officeDocument/2006/relationships/slideLayout" Target="../slideLayouts/slideLayout168.xml"/><Relationship Id="rId37" Type="http://schemas.openxmlformats.org/officeDocument/2006/relationships/slideLayout" Target="../slideLayouts/slideLayout173.xml"/><Relationship Id="rId40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23" Type="http://schemas.openxmlformats.org/officeDocument/2006/relationships/slideLayout" Target="../slideLayouts/slideLayout159.xml"/><Relationship Id="rId28" Type="http://schemas.openxmlformats.org/officeDocument/2006/relationships/slideLayout" Target="../slideLayouts/slideLayout164.xml"/><Relationship Id="rId36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46.xml"/><Relationship Id="rId19" Type="http://schemas.openxmlformats.org/officeDocument/2006/relationships/slideLayout" Target="../slideLayouts/slideLayout155.xml"/><Relationship Id="rId31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Relationship Id="rId22" Type="http://schemas.openxmlformats.org/officeDocument/2006/relationships/slideLayout" Target="../slideLayouts/slideLayout158.xml"/><Relationship Id="rId27" Type="http://schemas.openxmlformats.org/officeDocument/2006/relationships/slideLayout" Target="../slideLayouts/slideLayout163.xml"/><Relationship Id="rId30" Type="http://schemas.openxmlformats.org/officeDocument/2006/relationships/slideLayout" Target="../slideLayouts/slideLayout166.xml"/><Relationship Id="rId35" Type="http://schemas.openxmlformats.org/officeDocument/2006/relationships/slideLayout" Target="../slideLayouts/slideLayout171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十五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72" action="ppaction://hlinksldjump"/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7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483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682" r:id="rId55"/>
    <p:sldLayoutId id="2147483681" r:id="rId56"/>
    <p:sldLayoutId id="2147483680" r:id="rId57"/>
    <p:sldLayoutId id="2147483679" r:id="rId58"/>
    <p:sldLayoutId id="2147483678" r:id="rId59"/>
    <p:sldLayoutId id="2147483677" r:id="rId60"/>
    <p:sldLayoutId id="2147483676" r:id="rId61"/>
    <p:sldLayoutId id="2147483707" r:id="rId62"/>
    <p:sldLayoutId id="2147483708" r:id="rId63"/>
    <p:sldLayoutId id="2147483709" r:id="rId64"/>
    <p:sldLayoutId id="2147483710" r:id="rId65"/>
    <p:sldLayoutId id="2147483711" r:id="rId66"/>
    <p:sldLayoutId id="2147483712" r:id="rId67"/>
    <p:sldLayoutId id="2147483713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十五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3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37" r:id="rId27"/>
    <p:sldLayoutId id="2147483838" r:id="rId28"/>
    <p:sldLayoutId id="2147483839" r:id="rId29"/>
    <p:sldLayoutId id="2147483840" r:id="rId30"/>
    <p:sldLayoutId id="2147483841" r:id="rId31"/>
    <p:sldLayoutId id="2147483842" r:id="rId32"/>
    <p:sldLayoutId id="2147483843" r:id="rId33"/>
    <p:sldLayoutId id="2147483844" r:id="rId34"/>
    <p:sldLayoutId id="2147483845" r:id="rId35"/>
    <p:sldLayoutId id="2147483846" r:id="rId36"/>
    <p:sldLayoutId id="2147483847" r:id="rId37"/>
    <p:sldLayoutId id="2147483848" r:id="rId38"/>
    <p:sldLayoutId id="2147483849" r:id="rId39"/>
    <p:sldLayoutId id="2147483850" r:id="rId40"/>
    <p:sldLayoutId id="2147483851" r:id="rId41"/>
    <p:sldLayoutId id="2147483852" r:id="rId42"/>
    <p:sldLayoutId id="2147483853" r:id="rId43"/>
    <p:sldLayoutId id="2147483854" r:id="rId44"/>
    <p:sldLayoutId id="2147483855" r:id="rId45"/>
    <p:sldLayoutId id="2147483856" r:id="rId46"/>
    <p:sldLayoutId id="2147483857" r:id="rId47"/>
    <p:sldLayoutId id="2147483858" r:id="rId48"/>
    <p:sldLayoutId id="2147483859" r:id="rId49"/>
    <p:sldLayoutId id="2147483860" r:id="rId50"/>
    <p:sldLayoutId id="2147483861" r:id="rId51"/>
    <p:sldLayoutId id="2147483862" r:id="rId52"/>
    <p:sldLayoutId id="2147483863" r:id="rId53"/>
    <p:sldLayoutId id="2147483864" r:id="rId54"/>
    <p:sldLayoutId id="2147483865" r:id="rId55"/>
    <p:sldLayoutId id="2147483866" r:id="rId56"/>
    <p:sldLayoutId id="2147483867" r:id="rId57"/>
    <p:sldLayoutId id="2147483868" r:id="rId58"/>
    <p:sldLayoutId id="2147483869" r:id="rId59"/>
    <p:sldLayoutId id="2147483870" r:id="rId60"/>
    <p:sldLayoutId id="2147483871" r:id="rId61"/>
    <p:sldLayoutId id="2147483872" r:id="rId62"/>
    <p:sldLayoutId id="2147483873" r:id="rId63"/>
    <p:sldLayoutId id="2147483874" r:id="rId64"/>
    <p:sldLayoutId id="2147483875" r:id="rId65"/>
    <p:sldLayoutId id="2147483876" r:id="rId66"/>
    <p:sldLayoutId id="2147483877" r:id="rId67"/>
    <p:sldLayoutId id="2147483878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017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8" r:id="rId39"/>
    <p:sldLayoutId id="2147483809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6.xml"/><Relationship Id="rId6" Type="http://schemas.openxmlformats.org/officeDocument/2006/relationships/slide" Target="slide4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2.pn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727" y="1435155"/>
            <a:ext cx="481606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五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653064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圆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 smtClean="0">
                  <a:solidFill>
                    <a:srgbClr val="0050AA"/>
                  </a:solidFill>
                  <a:latin typeface="宋体"/>
                  <a:ea typeface="宋体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74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525" y="314781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43354" y="588625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下面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个正方形大小相同，涂色部分的面积相等吗？为什么？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35646"/>
            <a:ext cx="5843562" cy="143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740" y="1491630"/>
            <a:ext cx="1767380" cy="16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圆角矩形标注 22"/>
          <p:cNvSpPr/>
          <p:nvPr/>
        </p:nvSpPr>
        <p:spPr>
          <a:xfrm>
            <a:off x="1187624" y="3507854"/>
            <a:ext cx="5627538" cy="720080"/>
          </a:xfrm>
          <a:prstGeom prst="wedgeRoundRectCallout">
            <a:avLst>
              <a:gd name="adj1" fmla="val 57611"/>
              <a:gd name="adj2" fmla="val -6662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涂色部分的面积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相等，因为涂色部分的面积都等于正方形面积减去圆的面积。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" t="5882" r="5488"/>
          <a:stretch/>
        </p:blipFill>
        <p:spPr bwMode="auto">
          <a:xfrm>
            <a:off x="3612811" y="1635646"/>
            <a:ext cx="133014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794" y="1635347"/>
            <a:ext cx="1460748" cy="144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62" y="1635646"/>
            <a:ext cx="1460748" cy="144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87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83518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一个半径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米的圆形水池，周围有一条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米宽的小路（如右图）。求这条小路的占地面积。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96136" y="373020"/>
            <a:ext cx="2808312" cy="2342746"/>
            <a:chOff x="5652120" y="771550"/>
            <a:chExt cx="2808312" cy="234274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492" y="987574"/>
              <a:ext cx="2699940" cy="2126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5652120" y="771550"/>
              <a:ext cx="576064" cy="115212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2"/>
          <p:cNvSpPr txBox="1"/>
          <p:nvPr/>
        </p:nvSpPr>
        <p:spPr>
          <a:xfrm>
            <a:off x="899592" y="3939902"/>
            <a:ext cx="671036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sz="2400" b="1" noProof="1">
                <a:latin typeface="楷体" pitchFamily="49" charset="-122"/>
                <a:ea typeface="楷体" pitchFamily="49" charset="-122"/>
                <a:sym typeface="+mn-ea"/>
              </a:rPr>
              <a:t>答：</a:t>
            </a:r>
            <a:r>
              <a:rPr 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这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条小路</a:t>
            </a:r>
            <a:r>
              <a:rPr 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的</a:t>
            </a:r>
            <a:r>
              <a:rPr lang="zh-CN" sz="2400" b="1" noProof="1">
                <a:latin typeface="楷体" pitchFamily="49" charset="-122"/>
                <a:ea typeface="楷体" pitchFamily="49" charset="-122"/>
                <a:sym typeface="+mn-ea"/>
              </a:rPr>
              <a:t>面积</a:t>
            </a:r>
            <a:r>
              <a:rPr 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是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113.04</a:t>
            </a:r>
            <a:r>
              <a:rPr 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平方米</a:t>
            </a:r>
            <a:r>
              <a:rPr lang="zh-CN" sz="2400" b="1" noProof="1">
                <a:latin typeface="楷体" pitchFamily="49" charset="-122"/>
                <a:ea typeface="楷体" pitchFamily="49" charset="-122"/>
                <a:sym typeface="+mn-ea"/>
              </a:rPr>
              <a:t>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68003" y="2283718"/>
            <a:ext cx="4556125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  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×［（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8+2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en-US" altLang="zh-CN" sz="2400" b="1" baseline="66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－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8</a:t>
            </a:r>
            <a:r>
              <a:rPr lang="en-US" altLang="zh-CN" sz="2400" b="1" baseline="66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）］</a:t>
            </a:r>
            <a:endParaRPr lang="zh-CN" altLang="en-US" sz="2400" b="1" baseline="66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sz="2400" b="1" noProof="1">
                <a:latin typeface="楷体" pitchFamily="49" charset="-122"/>
                <a:ea typeface="楷体" pitchFamily="49" charset="-122"/>
                <a:sym typeface="+mn-ea"/>
              </a:rPr>
              <a:t>3.14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×（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100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－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36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113.04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（平方米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454" y="2975397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5576" y="632747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右图中正方形的面积是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平方厘米，你能算出黄色部分的面积吗？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"/>
          <a:stretch/>
        </p:blipFill>
        <p:spPr bwMode="auto">
          <a:xfrm>
            <a:off x="6486525" y="1059582"/>
            <a:ext cx="1541859" cy="1544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22"/>
          <p:cNvSpPr txBox="1"/>
          <p:nvPr/>
        </p:nvSpPr>
        <p:spPr>
          <a:xfrm>
            <a:off x="2051720" y="2474675"/>
            <a:ext cx="5172075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 25.12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</a:t>
            </a:r>
            <a:endParaRPr lang="en-US" altLang="zh-CN" sz="2400" b="1" baseline="66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6.28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 ×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3</a:t>
            </a: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18.84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（平方厘米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75656" y="1966069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3.14=25.12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（平方厘米）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07232" y="3766269"/>
            <a:ext cx="771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：黄色部分的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18.84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004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/>
      <p:bldP spid="16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2283718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怎样计算组合图形的面积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8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要认真观察图形，弄清各部分之间的联系，根据各部分间的关系计算组合图形的面积。</a:t>
            </a:r>
          </a:p>
          <a:p>
            <a:pPr lvl="0"/>
            <a:endParaRPr lang="zh-CN" altLang="en-US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281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875" y="2643758"/>
            <a:ext cx="817563" cy="12525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2123728" y="1398888"/>
            <a:ext cx="3816424" cy="640405"/>
          </a:xfrm>
          <a:prstGeom prst="wedgeRoundRectCallout">
            <a:avLst>
              <a:gd name="adj1" fmla="val -53544"/>
              <a:gd name="adj2" fmla="val 3699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圆环的面积怎样计算？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699792" y="3095823"/>
            <a:ext cx="3740224" cy="847862"/>
          </a:xfrm>
          <a:prstGeom prst="wedgeRoundRectCallout">
            <a:avLst>
              <a:gd name="adj1" fmla="val 59829"/>
              <a:gd name="adj2" fmla="val -13721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用大圆的面积减去小圆的面积。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41" y="1459272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65561"/>
            <a:ext cx="817563" cy="12525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1" name="圆角矩形标注 10"/>
          <p:cNvSpPr/>
          <p:nvPr/>
        </p:nvSpPr>
        <p:spPr>
          <a:xfrm>
            <a:off x="1568722" y="771550"/>
            <a:ext cx="5839881" cy="861435"/>
          </a:xfrm>
          <a:prstGeom prst="wedgeRoundRectCallout">
            <a:avLst>
              <a:gd name="adj1" fmla="val -55602"/>
              <a:gd name="adj2" fmla="val 3699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两个同心圆，大圆直径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厘米，小圆直径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厘米，求大圆的面积比小圆多多少？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1712738" y="2427734"/>
            <a:ext cx="5256584" cy="1728192"/>
          </a:xfrm>
          <a:prstGeom prst="wedgeRoundRectCallout">
            <a:avLst>
              <a:gd name="adj1" fmla="val 56325"/>
              <a:gd name="adj2" fmla="val -21837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 3.14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［（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20÷2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en-US" altLang="zh-CN" sz="2400" b="1" baseline="66000" noProof="1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－（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14÷2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en-US" altLang="zh-CN" sz="2400" b="1" baseline="66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］</a:t>
            </a:r>
            <a:endParaRPr lang="zh-CN" altLang="en-US" sz="2400" b="1" baseline="66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×（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100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－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49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51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160.14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平方厘米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9" y="1641962"/>
            <a:ext cx="1126831" cy="161482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9159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252"/>
              </p:ext>
            </p:extLst>
          </p:nvPr>
        </p:nvGraphicFramePr>
        <p:xfrm>
          <a:off x="1115616" y="1751484"/>
          <a:ext cx="723496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879"/>
                <a:gridCol w="1472594"/>
                <a:gridCol w="2088232"/>
                <a:gridCol w="2304256"/>
              </a:tblGrid>
              <a:tr h="45605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楷体" pitchFamily="49" charset="-122"/>
                          <a:ea typeface="楷体" pitchFamily="49" charset="-122"/>
                        </a:rPr>
                        <a:t>半径</a:t>
                      </a:r>
                      <a:r>
                        <a:rPr lang="zh-CN" altLang="en-US" sz="24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</a:rPr>
                        <a:t>（</a:t>
                      </a:r>
                      <a:r>
                        <a:rPr lang="en-US" altLang="zh-CN" sz="2400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r</a:t>
                      </a:r>
                      <a:r>
                        <a:rPr lang="zh-CN" altLang="en-US" sz="24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</a:rPr>
                        <a:t>）</a:t>
                      </a:r>
                      <a:endParaRPr lang="zh-CN" altLang="en-US" sz="2400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楷体" pitchFamily="49" charset="-122"/>
                          <a:ea typeface="楷体" pitchFamily="49" charset="-122"/>
                        </a:rPr>
                        <a:t>直径</a:t>
                      </a:r>
                      <a:r>
                        <a:rPr lang="zh-CN" altLang="en-US" sz="24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</a:rPr>
                        <a:t>（</a:t>
                      </a:r>
                      <a:r>
                        <a:rPr lang="en-US" altLang="zh-CN" sz="2400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楷体" pitchFamily="49" charset="-122"/>
                          <a:cs typeface="Times New Roman" pitchFamily="18" charset="0"/>
                        </a:rPr>
                        <a:t>d</a:t>
                      </a:r>
                      <a:r>
                        <a:rPr lang="zh-CN" altLang="en-US" sz="24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</a:rPr>
                        <a:t>）</a:t>
                      </a:r>
                      <a:endParaRPr lang="zh-CN" altLang="en-US" sz="2400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400" dirty="0" smtClean="0">
                          <a:latin typeface="楷体" pitchFamily="49" charset="-122"/>
                          <a:ea typeface="楷体" pitchFamily="49" charset="-122"/>
                        </a:rPr>
                        <a:t>圆周长</a:t>
                      </a:r>
                      <a:r>
                        <a:rPr lang="zh-CN" altLang="en-US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楷体" pitchFamily="49" charset="-122"/>
                          <a:cs typeface="+mn-cs"/>
                        </a:rPr>
                        <a:t>（</a:t>
                      </a:r>
                      <a:r>
                        <a:rPr lang="en-US" altLang="zh-CN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楷体" pitchFamily="49" charset="-122"/>
                          <a:cs typeface="+mn-cs"/>
                        </a:rPr>
                        <a:t>C</a:t>
                      </a:r>
                      <a:r>
                        <a:rPr lang="zh-CN" altLang="en-US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楷体" pitchFamily="49" charset="-122"/>
                          <a:cs typeface="+mn-cs"/>
                        </a:rPr>
                        <a:t>）</a:t>
                      </a:r>
                      <a:endParaRPr lang="zh-CN" altLang="en-US" sz="2400" b="1" i="1" kern="1200" dirty="0">
                        <a:solidFill>
                          <a:srgbClr val="FF0000"/>
                        </a:solidFill>
                        <a:latin typeface="+mn-lt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2400" dirty="0" smtClean="0">
                          <a:latin typeface="楷体" pitchFamily="49" charset="-122"/>
                          <a:ea typeface="楷体" pitchFamily="49" charset="-122"/>
                        </a:rPr>
                        <a:t>圆面积</a:t>
                      </a:r>
                      <a:r>
                        <a:rPr lang="zh-CN" altLang="en-US" sz="2400" b="1" kern="12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（</a:t>
                      </a:r>
                      <a:r>
                        <a:rPr lang="en-US" altLang="zh-CN" sz="2400" b="1" i="1" kern="1200" dirty="0" smtClean="0">
                          <a:solidFill>
                            <a:srgbClr val="FF0000"/>
                          </a:solidFill>
                          <a:latin typeface="+mn-lt"/>
                          <a:ea typeface="楷体" pitchFamily="49" charset="-122"/>
                          <a:cs typeface="+mn-cs"/>
                        </a:rPr>
                        <a:t>S</a:t>
                      </a:r>
                      <a:r>
                        <a:rPr lang="zh-CN" altLang="en-US" sz="2400" b="1" kern="1200" dirty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）</a:t>
                      </a:r>
                      <a:endParaRPr lang="zh-CN" altLang="en-US" sz="2400" b="1" kern="1200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</a:tr>
              <a:tr h="456059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楷体" pitchFamily="49" charset="-122"/>
                          <a:ea typeface="楷体" pitchFamily="49" charset="-122"/>
                        </a:rPr>
                        <a:t>14</a:t>
                      </a:r>
                      <a:r>
                        <a:rPr lang="en-US" altLang="zh-CN" sz="2400" i="1" dirty="0" smtClean="0">
                          <a:latin typeface="+mn-lt"/>
                          <a:ea typeface="楷体" pitchFamily="49" charset="-122"/>
                        </a:rPr>
                        <a:t>dm</a:t>
                      </a:r>
                      <a:endParaRPr lang="zh-CN" altLang="en-US" sz="2400" i="1" dirty="0">
                        <a:latin typeface="+mn-lt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56059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rgbClr val="FF0000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楷体" pitchFamily="49" charset="-122"/>
                          <a:ea typeface="楷体" pitchFamily="49" charset="-122"/>
                        </a:rPr>
                        <a:t>21.98</a:t>
                      </a:r>
                      <a:r>
                        <a:rPr lang="en-US" altLang="zh-CN" sz="2400" i="1" dirty="0" smtClean="0">
                          <a:latin typeface="+mn-lt"/>
                          <a:ea typeface="楷体" pitchFamily="49" charset="-122"/>
                        </a:rPr>
                        <a:t>cm</a:t>
                      </a:r>
                      <a:endParaRPr lang="zh-CN" altLang="en-US" sz="2400" i="1" dirty="0">
                        <a:latin typeface="+mn-lt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98757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1.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4272" y="2211710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6600" y="2211710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43.96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8808" y="2211710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153.86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dm</a:t>
            </a:r>
            <a:r>
              <a:rPr lang="en-US" altLang="zh-CN" sz="2400" b="1" i="1" baseline="300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endParaRPr lang="zh-CN" altLang="en-US" sz="2400" b="1" i="1" baseline="30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31640" y="2686149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3.5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6440" y="2686149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00192" y="2643758"/>
            <a:ext cx="1665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38.465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r>
              <a:rPr lang="en-US" altLang="zh-CN" sz="2400" b="1" i="1" baseline="300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endParaRPr lang="zh-CN" altLang="en-US" sz="2400" b="1" i="1" baseline="30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420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3388" y="537055"/>
            <a:ext cx="7317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屏幕上显示的雷达影像，最外圈是一个直径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厘米的圈。它的周长和面积各是多少？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29" y="1563638"/>
            <a:ext cx="190337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2"/>
          <p:cNvSpPr txBox="1"/>
          <p:nvPr/>
        </p:nvSpPr>
        <p:spPr>
          <a:xfrm>
            <a:off x="1089143" y="2451541"/>
            <a:ext cx="5172075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 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3.14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84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÷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en-US" altLang="zh-CN" sz="2400" b="1" baseline="66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sz="2400" b="1" noProof="1">
                <a:latin typeface="楷体" pitchFamily="49" charset="-122"/>
                <a:ea typeface="楷体" pitchFamily="49" charset="-122"/>
                <a:sym typeface="+mn-ea"/>
              </a:rPr>
              <a:t>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1764</a:t>
            </a: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5538.96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（平方厘米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）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185167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84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3.14=263.76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（厘米）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1560" y="3766269"/>
            <a:ext cx="771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答：它的周长是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263.76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5538.96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62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4" grpId="0"/>
      <p:bldP spid="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704766"/>
            <a:ext cx="58358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北京天坛公园的祈年殿是个底部直径大约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米的圆形大殿。它的占地面积大约是多少平方米？环绕祈年殿的回音壁是一道圆形的水磨石砖围墙，它内圆的半径是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32.5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米。回音壁内圆的周长是多少米？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85946"/>
            <a:ext cx="2567527" cy="188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471387" y="278777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(24÷2)</a:t>
            </a:r>
            <a:r>
              <a:rPr lang="en-US" altLang="zh-CN" sz="2400" b="1" i="1" baseline="300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b="1" i="1" baseline="300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144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452.16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平方米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4083918"/>
            <a:ext cx="771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它的占地面积大约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452.16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83518"/>
            <a:ext cx="59046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北京天坛公园的祈年殿是个底部直径大约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米的圆形大殿。它的占地面积大约是多少平方米？环绕祈年殿的回音壁是一道圆形的水磨石砖围墙，它内圆的半径是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32.5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米。回音壁内圆的周长是多少米？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647" y="627534"/>
            <a:ext cx="2567527" cy="188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429623" y="278777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2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32.5</a:t>
            </a:r>
            <a:endParaRPr lang="en-US" altLang="zh-CN" sz="2400" b="1" i="1" baseline="300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6.28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32.5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204.1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（米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87624" y="3952676"/>
            <a:ext cx="771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回音壁内圆的周长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204.1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97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191421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79512" y="498034"/>
            <a:ext cx="54983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一个圆形花圃的周长是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50.24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米，里面种植了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种不同的鲜花（如右图）。先估计每种鲜花种植面积分别占几分之几，再算出它们大约各有多少平方米？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1510"/>
            <a:ext cx="2185715" cy="2043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71600" y="285978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50.24÷3.14÷2</a:t>
            </a:r>
          </a:p>
          <a:p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16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÷2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8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（米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285978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8</a:t>
            </a:r>
            <a:r>
              <a:rPr lang="en-US" altLang="zh-CN" sz="2400" b="1" i="1" baseline="300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64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200.96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平方米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4587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010" y="314781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1520" y="498034"/>
            <a:ext cx="5461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一个圆形花圃的周长是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50.24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米，里面种植了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种不同的鲜花（如右图）。先估计每种鲜花种植面积分别占几分之几，再算出它们大约各有多少平方米？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1510"/>
            <a:ext cx="2185715" cy="2043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043608" y="2427734"/>
            <a:ext cx="4608512" cy="601663"/>
            <a:chOff x="1331640" y="2890589"/>
            <a:chExt cx="4608512" cy="601663"/>
          </a:xfrm>
        </p:grpSpPr>
        <p:sp>
          <p:nvSpPr>
            <p:cNvPr id="12" name="TextBox 11"/>
            <p:cNvSpPr txBox="1"/>
            <p:nvPr/>
          </p:nvSpPr>
          <p:spPr>
            <a:xfrm>
              <a:off x="1331640" y="2931790"/>
              <a:ext cx="4608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200.96×  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  50.24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平方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米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)</a:t>
              </a:r>
              <a:endParaRPr lang="en-US" altLang="zh-CN" sz="2400" b="1" noProof="1">
                <a:latin typeface="楷体" pitchFamily="49" charset="-122"/>
                <a:ea typeface="楷体" pitchFamily="49" charset="-122"/>
                <a:sym typeface="+mn-ea"/>
              </a:endParaRPr>
            </a:p>
          </p:txBody>
        </p:sp>
        <p:graphicFrame>
          <p:nvGraphicFramePr>
            <p:cNvPr id="16" name="对象 1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3864921"/>
                </p:ext>
              </p:extLst>
            </p:nvPr>
          </p:nvGraphicFramePr>
          <p:xfrm>
            <a:off x="2915816" y="2890589"/>
            <a:ext cx="234950" cy="601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5816" y="2890589"/>
                          <a:ext cx="234950" cy="601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组合 20"/>
          <p:cNvGrpSpPr/>
          <p:nvPr/>
        </p:nvGrpSpPr>
        <p:grpSpPr>
          <a:xfrm>
            <a:off x="1043608" y="3044999"/>
            <a:ext cx="4968552" cy="872198"/>
            <a:chOff x="1331640" y="2890589"/>
            <a:chExt cx="4608512" cy="872198"/>
          </a:xfrm>
        </p:grpSpPr>
        <p:sp>
          <p:nvSpPr>
            <p:cNvPr id="22" name="TextBox 21"/>
            <p:cNvSpPr txBox="1"/>
            <p:nvPr/>
          </p:nvSpPr>
          <p:spPr>
            <a:xfrm>
              <a:off x="1331640" y="2931790"/>
              <a:ext cx="4608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200.96×  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  100.48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平方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米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)</a:t>
              </a:r>
              <a:endParaRPr lang="en-US" altLang="zh-CN" sz="2400" b="1" noProof="1">
                <a:latin typeface="楷体" pitchFamily="49" charset="-122"/>
                <a:ea typeface="楷体" pitchFamily="49" charset="-122"/>
                <a:sym typeface="+mn-ea"/>
              </a:endParaRPr>
            </a:p>
          </p:txBody>
        </p:sp>
        <p:graphicFrame>
          <p:nvGraphicFramePr>
            <p:cNvPr id="23" name="对象 2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8307804"/>
                </p:ext>
              </p:extLst>
            </p:nvPr>
          </p:nvGraphicFramePr>
          <p:xfrm>
            <a:off x="2915816" y="2890589"/>
            <a:ext cx="234950" cy="601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1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5816" y="2890589"/>
                          <a:ext cx="234950" cy="601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TextBox 23"/>
          <p:cNvSpPr txBox="1"/>
          <p:nvPr/>
        </p:nvSpPr>
        <p:spPr>
          <a:xfrm>
            <a:off x="1147267" y="3684969"/>
            <a:ext cx="6593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答：玫瑰和百合的种植面积大约分别是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50.24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平方米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，牡丹的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种植面积大约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100.48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graphicFrame>
        <p:nvGraphicFramePr>
          <p:cNvPr id="17" name="对象 1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832855"/>
              </p:ext>
            </p:extLst>
          </p:nvPr>
        </p:nvGraphicFramePr>
        <p:xfrm>
          <a:off x="5966693" y="831794"/>
          <a:ext cx="23495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公式" r:id="rId9" imgW="152280" imgH="393480" progId="Equation.3">
                  <p:embed/>
                </p:oleObj>
              </mc:Choice>
              <mc:Fallback>
                <p:oleObj name="公式" r:id="rId9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6693" y="831794"/>
                        <a:ext cx="234950" cy="60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950401"/>
              </p:ext>
            </p:extLst>
          </p:nvPr>
        </p:nvGraphicFramePr>
        <p:xfrm>
          <a:off x="8296673" y="831794"/>
          <a:ext cx="23495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公式" r:id="rId10" imgW="152280" imgH="393480" progId="Equation.3">
                  <p:embed/>
                </p:oleObj>
              </mc:Choice>
              <mc:Fallback>
                <p:oleObj name="公式" r:id="rId10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96673" y="831794"/>
                        <a:ext cx="234950" cy="60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486762"/>
              </p:ext>
            </p:extLst>
          </p:nvPr>
        </p:nvGraphicFramePr>
        <p:xfrm>
          <a:off x="8016578" y="1766862"/>
          <a:ext cx="253305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公式" r:id="rId11" imgW="152280" imgH="393480" progId="Equation.3">
                  <p:embed/>
                </p:oleObj>
              </mc:Choice>
              <mc:Fallback>
                <p:oleObj name="公式" r:id="rId1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578" y="1766862"/>
                        <a:ext cx="253305" cy="60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921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750</Words>
  <Application>Microsoft Office PowerPoint</Application>
  <PresentationFormat>全屏显示(16:9)</PresentationFormat>
  <Paragraphs>81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微软雅黑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2019-10-15T02:31:59Z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